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2" r:id="rId4"/>
    <p:sldId id="264" r:id="rId5"/>
    <p:sldId id="263" r:id="rId6"/>
    <p:sldId id="280" r:id="rId7"/>
    <p:sldId id="281" r:id="rId8"/>
    <p:sldId id="261" r:id="rId9"/>
    <p:sldId id="279" r:id="rId10"/>
    <p:sldId id="282" r:id="rId11"/>
    <p:sldId id="283" r:id="rId12"/>
    <p:sldId id="268" r:id="rId13"/>
    <p:sldId id="269" r:id="rId14"/>
    <p:sldId id="284" r:id="rId15"/>
    <p:sldId id="270" r:id="rId16"/>
    <p:sldId id="271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51" d="100"/>
          <a:sy n="51" d="100"/>
        </p:scale>
        <p:origin x="-19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52E71-6171-4CBD-B748-ADE433F34433}" type="datetimeFigureOut">
              <a:rPr lang="sk-SK" smtClean="0"/>
              <a:pPr/>
              <a:t>20. 10. 2011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1CB7A-5949-4EDD-897C-CF7ED5BC666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i="1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CB7A-5949-4EDD-897C-CF7ED5BC6666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20. 10. 2011</a:t>
            </a:fld>
            <a:endParaRPr lang="sk-SK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20. 10. 2011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20. 10. 2011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20. 10. 2011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20. 10. 2011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20. 10. 2011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20. 10. 2011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20. 10. 2011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20. 10. 2011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20. 10. 2011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20. 10. 2011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20. 10. 2011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Work\TMF\2012\Uvodne%20sustredenie\Hele-Shaw%20Cell%20flow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/>
              <a:t>11. Ploché prúdenie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10400" cy="2209800"/>
          </a:xfrm>
        </p:spPr>
        <p:txBody>
          <a:bodyPr>
            <a:normAutofit/>
          </a:bodyPr>
          <a:lstStyle/>
          <a:p>
            <a:r>
              <a:rPr lang="sk-SK" dirty="0" smtClean="0"/>
              <a:t>Naplňte kvapalinou tenkú medzeru medzi dvoma vodorovnými platňami, z ktorých jedna má v strede malú dierku. Do dierky vstreknite inú kvapalinu. Vyšetrite tok kvapalín v systéme.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Je dôležité povrchové napätie?</a:t>
            </a:r>
            <a:endParaRPr lang="sk-SK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81200"/>
            <a:ext cx="2133600" cy="197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81199"/>
            <a:ext cx="2057400" cy="192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 7"/>
          <p:cNvSpPr/>
          <p:nvPr/>
        </p:nvSpPr>
        <p:spPr>
          <a:xfrm>
            <a:off x="1524000" y="1219200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http://www.physics.ubc.ca/pitp/archives/theory/2004talks/wiegmann.pdf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1676400" y="4191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Rýchle prúdenie, </a:t>
            </a:r>
            <a:br>
              <a:rPr lang="sk-SK" dirty="0" smtClean="0"/>
            </a:br>
            <a:r>
              <a:rPr lang="sk-SK" dirty="0" smtClean="0"/>
              <a:t>malé povrchové napätie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4953000" y="4267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Rýchle prúdenie, </a:t>
            </a:r>
            <a:br>
              <a:rPr lang="sk-SK" dirty="0" smtClean="0"/>
            </a:br>
            <a:r>
              <a:rPr lang="sk-SK" dirty="0" smtClean="0"/>
              <a:t>veľké povrchové napätie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Dokážeme to vypočítať?</a:t>
            </a:r>
            <a:endParaRPr lang="sk-SK" dirty="0"/>
          </a:p>
        </p:txBody>
      </p:sp>
      <p:pic>
        <p:nvPicPr>
          <p:cNvPr id="37890" name="Picture 2" descr="http://www4.ncsu.edu/~zhilin/SIMULATION/hel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5715000" cy="4572000"/>
          </a:xfrm>
          <a:prstGeom prst="rect">
            <a:avLst/>
          </a:prstGeom>
          <a:noFill/>
        </p:spPr>
      </p:pic>
      <p:sp>
        <p:nvSpPr>
          <p:cNvPr id="13" name="Obdĺžnik 12"/>
          <p:cNvSpPr/>
          <p:nvPr/>
        </p:nvSpPr>
        <p:spPr>
          <a:xfrm>
            <a:off x="2362200" y="1219200"/>
            <a:ext cx="4127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http://www4.ncsu.edu/~zhilin/movie2.html</a:t>
            </a:r>
            <a:endParaRPr lang="sk-SK" dirty="0"/>
          </a:p>
        </p:txBody>
      </p:sp>
      <p:sp>
        <p:nvSpPr>
          <p:cNvPr id="14" name="Obdĺžnik 13"/>
          <p:cNvSpPr/>
          <p:nvPr/>
        </p:nvSpPr>
        <p:spPr>
          <a:xfrm>
            <a:off x="1905000" y="6172200"/>
            <a:ext cx="6654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 smtClean="0"/>
              <a:t>Darcyho</a:t>
            </a:r>
            <a:r>
              <a:rPr lang="sk-SK" dirty="0" smtClean="0"/>
              <a:t> zákon predstavuje diferenciálnu rovnicu, ale nie veľmi zložitú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Ďalšie zaujímavé otázky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err="1" smtClean="0"/>
              <a:t>Existuju</a:t>
            </a:r>
            <a:r>
              <a:rPr lang="sk-SK" dirty="0" smtClean="0"/>
              <a:t> rôzne „typy“ obrazcov zodpovedajúce dominancii niektorého javu? Napríklad: dominuje viskozita, dominuje povrchové napätie, dominuje hybnosť málo viskóznej kvapaliny,  ...</a:t>
            </a:r>
          </a:p>
          <a:p>
            <a:r>
              <a:rPr lang="sk-SK" dirty="0" smtClean="0"/>
              <a:t>Má vplyv spôsob vstrekovania kvapaliny? Napríklad konštantnou rýchlosťou alebo konštantným tlakom.</a:t>
            </a:r>
          </a:p>
          <a:p>
            <a:r>
              <a:rPr lang="sk-SK" dirty="0" smtClean="0"/>
              <a:t>Nedá sa nájsť bezrozmerné číslo (ako napr. </a:t>
            </a:r>
            <a:r>
              <a:rPr lang="en-US" dirty="0" smtClean="0"/>
              <a:t>Re</a:t>
            </a:r>
            <a:r>
              <a:rPr lang="sk-SK" dirty="0" smtClean="0"/>
              <a:t>y</a:t>
            </a:r>
            <a:r>
              <a:rPr lang="en-US" dirty="0" err="1" smtClean="0"/>
              <a:t>noldsovo</a:t>
            </a:r>
            <a:r>
              <a:rPr lang="sk-SK" dirty="0" smtClean="0"/>
              <a:t>), ktoré by charakterizovalo systém? Napríklad menšie ako nejaká hodnota – prsty sa netvoria...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robiť experimenty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43000" y="1295400"/>
            <a:ext cx="7498080" cy="4800600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/>
              <a:t>Separácia platní – bez problémov podľa videí a fotografií fungujúcich zariadení – tenká fólia + svorka</a:t>
            </a:r>
          </a:p>
          <a:p>
            <a:r>
              <a:rPr lang="sk-SK" dirty="0" smtClean="0"/>
              <a:t>Vtláčanie kvapaliny cez hadičku, slamku (výhoda ohybnosti)</a:t>
            </a:r>
          </a:p>
          <a:p>
            <a:r>
              <a:rPr lang="sk-SK" dirty="0" smtClean="0"/>
              <a:t>Zdroj tlaku</a:t>
            </a:r>
          </a:p>
          <a:p>
            <a:pPr lvl="1"/>
            <a:r>
              <a:rPr lang="sk-SK" dirty="0" smtClean="0"/>
              <a:t>Injekčná striekačka – jednoduché</a:t>
            </a:r>
          </a:p>
          <a:p>
            <a:pPr lvl="1"/>
            <a:r>
              <a:rPr lang="sk-SK" dirty="0" smtClean="0"/>
              <a:t>Fľaša, pohár, odtiaľ vyteká vlastnou váhou- konštantný tlak (hydrostatický)</a:t>
            </a:r>
          </a:p>
          <a:p>
            <a:pPr lvl="1"/>
            <a:r>
              <a:rPr lang="sk-SK" dirty="0" smtClean="0"/>
              <a:t>Čerpadlo – ak vieme regulovať jeho rýchlosť čerpania – môže byť výhodné</a:t>
            </a:r>
          </a:p>
          <a:p>
            <a:pPr lvl="1"/>
            <a:r>
              <a:rPr lang="sk-SK" dirty="0" smtClean="0"/>
              <a:t>Vytláčať kvapalinu stlačeným vzduchom, tlak vzduchu sa dá merať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robiť experimenty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43000" y="1295400"/>
            <a:ext cx="7498080" cy="4800600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Zohnať si rôzne kvapaliny (voda, olej, glycerín, med, ...) s rôznymi viskozitami</a:t>
            </a:r>
          </a:p>
          <a:p>
            <a:r>
              <a:rPr lang="sk-SK" dirty="0" smtClean="0"/>
              <a:t>Zohnať si kvapaliny s rôznymi povrchovými napätiami (prípadne pridať saponát do vody)</a:t>
            </a:r>
          </a:p>
          <a:p>
            <a:r>
              <a:rPr lang="sk-SK" dirty="0" smtClean="0"/>
              <a:t>Viskozita závisí veľmi na teplote –dokážete platne ohrievať?</a:t>
            </a:r>
          </a:p>
          <a:p>
            <a:r>
              <a:rPr lang="sk-SK" dirty="0" smtClean="0"/>
              <a:t>Vzduch má malú hustotu a viskozitu, kvapalina na styku s ním má veľké povrchové napätie</a:t>
            </a:r>
          </a:p>
          <a:p>
            <a:r>
              <a:rPr lang="sk-SK" dirty="0" smtClean="0"/>
              <a:t>Zistiť, ako tieto vlastnosti kvapalín ovplyvňujú vzhľad prstov, pokúsiť sa aspoň o kvalitatívne vysvetlenie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Literatúra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1066800" y="1371600"/>
            <a:ext cx="7866888" cy="54864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Wikipedia: </a:t>
            </a:r>
            <a:r>
              <a:rPr lang="en-US" dirty="0" err="1" smtClean="0"/>
              <a:t>Hele</a:t>
            </a:r>
            <a:r>
              <a:rPr lang="en-US" dirty="0" smtClean="0"/>
              <a:t>-Shaw flow, http://en.wikipedia.org/wiki/Hele-Shaw_flow</a:t>
            </a:r>
          </a:p>
          <a:p>
            <a:pPr>
              <a:buNone/>
            </a:pPr>
            <a:r>
              <a:rPr lang="sk-SK" dirty="0" smtClean="0"/>
              <a:t> </a:t>
            </a:r>
            <a:r>
              <a:rPr lang="sk-SK" dirty="0" err="1" smtClean="0"/>
              <a:t>Wikipedia</a:t>
            </a:r>
            <a:r>
              <a:rPr lang="sk-SK" dirty="0" smtClean="0"/>
              <a:t>: </a:t>
            </a:r>
            <a:r>
              <a:rPr lang="sk-SK" dirty="0" err="1" smtClean="0"/>
              <a:t>Viscous</a:t>
            </a:r>
            <a:r>
              <a:rPr lang="sk-SK" dirty="0" smtClean="0"/>
              <a:t> </a:t>
            </a:r>
            <a:r>
              <a:rPr lang="sk-SK" dirty="0" err="1" smtClean="0"/>
              <a:t>fingering</a:t>
            </a:r>
            <a:r>
              <a:rPr lang="sk-SK" dirty="0" smtClean="0"/>
              <a:t>, http://en.wikipedia.org/wiki/Viscous_fingering</a:t>
            </a:r>
          </a:p>
          <a:p>
            <a:pPr>
              <a:buNone/>
            </a:pPr>
            <a:r>
              <a:rPr lang="en-US" dirty="0" smtClean="0"/>
              <a:t> Jing-Den Chen. Growth of radial viscous fingers in a </a:t>
            </a:r>
            <a:r>
              <a:rPr lang="en-US" dirty="0" err="1" smtClean="0"/>
              <a:t>Hele</a:t>
            </a:r>
            <a:r>
              <a:rPr lang="en-US" dirty="0" smtClean="0"/>
              <a:t>-Shaw cell. J. Fluid Mech. 201,</a:t>
            </a:r>
          </a:p>
          <a:p>
            <a:pPr>
              <a:buNone/>
            </a:pPr>
            <a:r>
              <a:rPr lang="sk-SK" dirty="0" smtClean="0"/>
              <a:t>223-242 (1989)</a:t>
            </a:r>
          </a:p>
          <a:p>
            <a:pPr>
              <a:buNone/>
            </a:pPr>
            <a:r>
              <a:rPr lang="sk-SK" dirty="0" smtClean="0"/>
              <a:t> J. -D. </a:t>
            </a:r>
            <a:r>
              <a:rPr lang="sk-SK" dirty="0" err="1" smtClean="0"/>
              <a:t>Chen</a:t>
            </a:r>
            <a:r>
              <a:rPr lang="sk-SK" dirty="0" smtClean="0"/>
              <a:t>. </a:t>
            </a:r>
            <a:r>
              <a:rPr lang="sk-SK" dirty="0" err="1" smtClean="0"/>
              <a:t>Radial</a:t>
            </a:r>
            <a:r>
              <a:rPr lang="sk-SK" dirty="0" smtClean="0"/>
              <a:t> </a:t>
            </a:r>
            <a:r>
              <a:rPr lang="sk-SK" dirty="0" err="1" smtClean="0"/>
              <a:t>viscous</a:t>
            </a:r>
            <a:r>
              <a:rPr lang="sk-SK" dirty="0" smtClean="0"/>
              <a:t> </a:t>
            </a:r>
            <a:r>
              <a:rPr lang="sk-SK" dirty="0" err="1" smtClean="0"/>
              <a:t>fingering</a:t>
            </a:r>
            <a:r>
              <a:rPr lang="sk-SK" dirty="0" smtClean="0"/>
              <a:t> </a:t>
            </a:r>
            <a:r>
              <a:rPr lang="sk-SK" dirty="0" err="1" smtClean="0"/>
              <a:t>patterns</a:t>
            </a:r>
            <a:r>
              <a:rPr lang="sk-SK" dirty="0" smtClean="0"/>
              <a:t> in </a:t>
            </a:r>
            <a:r>
              <a:rPr lang="sk-SK" dirty="0" err="1" smtClean="0"/>
              <a:t>Hele-Shaw</a:t>
            </a:r>
            <a:r>
              <a:rPr lang="sk-SK" dirty="0" smtClean="0"/>
              <a:t> </a:t>
            </a:r>
            <a:r>
              <a:rPr lang="sk-SK" dirty="0" err="1" smtClean="0"/>
              <a:t>cells</a:t>
            </a:r>
            <a:r>
              <a:rPr lang="sk-SK" dirty="0" smtClean="0"/>
              <a:t>. </a:t>
            </a:r>
            <a:r>
              <a:rPr lang="sk-SK" dirty="0" err="1" smtClean="0"/>
              <a:t>Exp</a:t>
            </a:r>
            <a:r>
              <a:rPr lang="sk-SK" dirty="0" smtClean="0"/>
              <a:t>. </a:t>
            </a:r>
            <a:r>
              <a:rPr lang="sk-SK" dirty="0" err="1" smtClean="0"/>
              <a:t>Fluids</a:t>
            </a:r>
            <a:r>
              <a:rPr lang="sk-SK" dirty="0" smtClean="0"/>
              <a:t> 5, 6, 363-371</a:t>
            </a:r>
          </a:p>
          <a:p>
            <a:pPr>
              <a:buNone/>
            </a:pPr>
            <a:r>
              <a:rPr lang="sk-SK" dirty="0" smtClean="0"/>
              <a:t>(1987)</a:t>
            </a:r>
          </a:p>
          <a:p>
            <a:pPr>
              <a:buNone/>
            </a:pPr>
            <a:r>
              <a:rPr lang="en-US" dirty="0" smtClean="0"/>
              <a:t> Lincoln Paterson. Radial fingering in a </a:t>
            </a:r>
            <a:r>
              <a:rPr lang="en-US" dirty="0" err="1" smtClean="0"/>
              <a:t>Hele</a:t>
            </a:r>
            <a:r>
              <a:rPr lang="en-US" dirty="0" smtClean="0"/>
              <a:t> Shaw cell. J. Fluid Mech. 113, 513-529 (1981)</a:t>
            </a:r>
          </a:p>
          <a:p>
            <a:pPr>
              <a:buNone/>
            </a:pPr>
            <a:r>
              <a:rPr lang="sk-SK" dirty="0" smtClean="0"/>
              <a:t> P. G. </a:t>
            </a:r>
            <a:r>
              <a:rPr lang="sk-SK" dirty="0" err="1" smtClean="0"/>
              <a:t>Saffman</a:t>
            </a:r>
            <a:r>
              <a:rPr lang="sk-SK" dirty="0" smtClean="0"/>
              <a:t>. </a:t>
            </a:r>
            <a:r>
              <a:rPr lang="sk-SK" dirty="0" err="1" smtClean="0"/>
              <a:t>Viscous</a:t>
            </a:r>
            <a:r>
              <a:rPr lang="sk-SK" dirty="0" smtClean="0"/>
              <a:t> </a:t>
            </a:r>
            <a:r>
              <a:rPr lang="sk-SK" dirty="0" err="1" smtClean="0"/>
              <a:t>fingering</a:t>
            </a:r>
            <a:r>
              <a:rPr lang="sk-SK" dirty="0" smtClean="0"/>
              <a:t> in </a:t>
            </a:r>
            <a:r>
              <a:rPr lang="sk-SK" dirty="0" err="1" smtClean="0"/>
              <a:t>Hele-Shaw</a:t>
            </a:r>
            <a:r>
              <a:rPr lang="sk-SK" dirty="0" smtClean="0"/>
              <a:t> </a:t>
            </a:r>
            <a:r>
              <a:rPr lang="sk-SK" dirty="0" err="1" smtClean="0"/>
              <a:t>cells</a:t>
            </a:r>
            <a:r>
              <a:rPr lang="sk-SK" dirty="0" smtClean="0"/>
              <a:t>. J. Fluid Mech. 173, 73-94 (1986),</a:t>
            </a:r>
          </a:p>
          <a:p>
            <a:pPr>
              <a:buNone/>
            </a:pPr>
            <a:r>
              <a:rPr lang="sk-SK" dirty="0" smtClean="0"/>
              <a:t>http://authors.library.caltech.edu/10133/1/SAFjfm86.pdf</a:t>
            </a:r>
          </a:p>
          <a:p>
            <a:pPr>
              <a:buNone/>
            </a:pPr>
            <a:r>
              <a:rPr lang="pt-BR" dirty="0" smtClean="0"/>
              <a:t> Eduardo O. Dias, Fernando Parisio, and José A. Miranda. Suppression of viscous fluid</a:t>
            </a:r>
          </a:p>
          <a:p>
            <a:pPr>
              <a:buNone/>
            </a:pPr>
            <a:r>
              <a:rPr lang="sk-SK" dirty="0" err="1" smtClean="0"/>
              <a:t>fingering</a:t>
            </a:r>
            <a:r>
              <a:rPr lang="sk-SK" dirty="0" smtClean="0"/>
              <a:t>: a </a:t>
            </a:r>
            <a:r>
              <a:rPr lang="sk-SK" dirty="0" err="1" smtClean="0"/>
              <a:t>piecewise</a:t>
            </a:r>
            <a:r>
              <a:rPr lang="sk-SK" dirty="0" smtClean="0"/>
              <a:t> </a:t>
            </a:r>
            <a:r>
              <a:rPr lang="sk-SK" dirty="0" err="1" smtClean="0"/>
              <a:t>constant-injection</a:t>
            </a:r>
            <a:r>
              <a:rPr lang="sk-SK" dirty="0" smtClean="0"/>
              <a:t> </a:t>
            </a:r>
            <a:r>
              <a:rPr lang="sk-SK" dirty="0" err="1" smtClean="0"/>
              <a:t>process</a:t>
            </a:r>
            <a:r>
              <a:rPr lang="sk-SK" dirty="0" smtClean="0"/>
              <a:t>. </a:t>
            </a:r>
            <a:r>
              <a:rPr lang="sk-SK" dirty="0" err="1" smtClean="0"/>
              <a:t>Phys</a:t>
            </a:r>
            <a:r>
              <a:rPr lang="sk-SK" dirty="0" smtClean="0"/>
              <a:t>. Rev. E 82, 067301 (2010),</a:t>
            </a:r>
          </a:p>
          <a:p>
            <a:pPr>
              <a:buNone/>
            </a:pPr>
            <a:r>
              <a:rPr lang="sk-SK" dirty="0" smtClean="0"/>
              <a:t>arXiv:1012.2746v1 [</a:t>
            </a:r>
            <a:r>
              <a:rPr lang="sk-SK" dirty="0" err="1" smtClean="0"/>
              <a:t>cond-mat.soft</a:t>
            </a:r>
            <a:r>
              <a:rPr lang="sk-SK" dirty="0" smtClean="0"/>
              <a:t>]</a:t>
            </a:r>
          </a:p>
          <a:p>
            <a:pPr>
              <a:buNone/>
            </a:pPr>
            <a:r>
              <a:rPr lang="en-US" dirty="0" smtClean="0"/>
              <a:t> José A. Miranda and Michael </a:t>
            </a:r>
            <a:r>
              <a:rPr lang="en-US" dirty="0" err="1" smtClean="0"/>
              <a:t>Widom</a:t>
            </a:r>
            <a:r>
              <a:rPr lang="en-US" dirty="0" smtClean="0"/>
              <a:t>. Radial fingering in a </a:t>
            </a:r>
            <a:r>
              <a:rPr lang="en-US" dirty="0" err="1" smtClean="0"/>
              <a:t>Hele</a:t>
            </a:r>
            <a:r>
              <a:rPr lang="en-US" dirty="0" smtClean="0"/>
              <a:t>-Shaw cell: a weakly</a:t>
            </a:r>
          </a:p>
          <a:p>
            <a:pPr>
              <a:buNone/>
            </a:pPr>
            <a:r>
              <a:rPr lang="sk-SK" dirty="0" err="1" smtClean="0"/>
              <a:t>nonlinear</a:t>
            </a:r>
            <a:r>
              <a:rPr lang="sk-SK" dirty="0" smtClean="0"/>
              <a:t> </a:t>
            </a:r>
            <a:r>
              <a:rPr lang="sk-SK" dirty="0" err="1" smtClean="0"/>
              <a:t>analysis</a:t>
            </a:r>
            <a:r>
              <a:rPr lang="sk-SK" dirty="0" smtClean="0"/>
              <a:t>. </a:t>
            </a:r>
            <a:r>
              <a:rPr lang="sk-SK" dirty="0" err="1" smtClean="0"/>
              <a:t>Physica</a:t>
            </a:r>
            <a:r>
              <a:rPr lang="sk-SK" dirty="0" smtClean="0"/>
              <a:t> D: </a:t>
            </a:r>
            <a:r>
              <a:rPr lang="sk-SK" dirty="0" err="1" smtClean="0"/>
              <a:t>Nonlinear</a:t>
            </a:r>
            <a:r>
              <a:rPr lang="sk-SK" dirty="0" smtClean="0"/>
              <a:t> </a:t>
            </a:r>
            <a:r>
              <a:rPr lang="sk-SK" dirty="0" err="1" smtClean="0"/>
              <a:t>Phenomena</a:t>
            </a:r>
            <a:r>
              <a:rPr lang="sk-SK" dirty="0" smtClean="0"/>
              <a:t> 120, 3-4, 315-328 (1998),</a:t>
            </a:r>
          </a:p>
          <a:p>
            <a:pPr>
              <a:buNone/>
            </a:pPr>
            <a:r>
              <a:rPr lang="sk-SK" dirty="0" smtClean="0"/>
              <a:t>arXiv:cond-mat/9708037v2 [</a:t>
            </a:r>
            <a:r>
              <a:rPr lang="sk-SK" dirty="0" err="1" smtClean="0"/>
              <a:t>cond-mat.soft</a:t>
            </a:r>
            <a:r>
              <a:rPr lang="sk-SK" dirty="0" smtClean="0"/>
              <a:t>]</a:t>
            </a:r>
          </a:p>
          <a:p>
            <a:pPr>
              <a:buNone/>
            </a:pPr>
            <a:r>
              <a:rPr lang="sk-SK" dirty="0" smtClean="0"/>
              <a:t> </a:t>
            </a:r>
            <a:r>
              <a:rPr lang="sk-SK" dirty="0" err="1" smtClean="0"/>
              <a:t>Ching-Yao</a:t>
            </a:r>
            <a:r>
              <a:rPr lang="sk-SK" dirty="0" smtClean="0"/>
              <a:t> </a:t>
            </a:r>
            <a:r>
              <a:rPr lang="sk-SK" dirty="0" err="1" smtClean="0"/>
              <a:t>Chen</a:t>
            </a:r>
            <a:r>
              <a:rPr lang="sk-SK" dirty="0" smtClean="0"/>
              <a:t>, C.-W. </a:t>
            </a:r>
            <a:r>
              <a:rPr lang="sk-SK" dirty="0" err="1" smtClean="0"/>
              <a:t>Huang</a:t>
            </a:r>
            <a:r>
              <a:rPr lang="sk-SK" dirty="0" smtClean="0"/>
              <a:t>, Hermes </a:t>
            </a:r>
            <a:r>
              <a:rPr lang="sk-SK" dirty="0" err="1" smtClean="0"/>
              <a:t>Gadelha</a:t>
            </a:r>
            <a:r>
              <a:rPr lang="sk-SK" dirty="0" smtClean="0"/>
              <a:t>, and José A. </a:t>
            </a:r>
            <a:r>
              <a:rPr lang="sk-SK" dirty="0" err="1" smtClean="0"/>
              <a:t>Miranda</a:t>
            </a:r>
            <a:r>
              <a:rPr lang="sk-SK" dirty="0" smtClean="0"/>
              <a:t>. </a:t>
            </a:r>
            <a:r>
              <a:rPr lang="sk-SK" dirty="0" err="1" smtClean="0"/>
              <a:t>Radial</a:t>
            </a:r>
            <a:r>
              <a:rPr lang="sk-SK" dirty="0" smtClean="0"/>
              <a:t> </a:t>
            </a:r>
            <a:r>
              <a:rPr lang="sk-SK" dirty="0" err="1" smtClean="0"/>
              <a:t>viscous</a:t>
            </a:r>
            <a:endParaRPr lang="sk-SK" dirty="0" smtClean="0"/>
          </a:p>
          <a:p>
            <a:pPr>
              <a:buNone/>
            </a:pPr>
            <a:r>
              <a:rPr lang="en-US" dirty="0" smtClean="0"/>
              <a:t>fingering in miscible </a:t>
            </a:r>
            <a:r>
              <a:rPr lang="en-US" dirty="0" err="1" smtClean="0"/>
              <a:t>Hele</a:t>
            </a:r>
            <a:r>
              <a:rPr lang="en-US" dirty="0" smtClean="0"/>
              <a:t>-Shaw flows: A numerical study. Phys. Rev. E 78, 016306 (2008)</a:t>
            </a:r>
          </a:p>
          <a:p>
            <a:pPr>
              <a:buNone/>
            </a:pPr>
            <a:r>
              <a:rPr lang="en-US" dirty="0" smtClean="0"/>
              <a:t> </a:t>
            </a:r>
            <a:r>
              <a:rPr lang="en-US" dirty="0" err="1" smtClean="0"/>
              <a:t>Hele</a:t>
            </a:r>
            <a:r>
              <a:rPr lang="en-US" dirty="0" smtClean="0"/>
              <a:t>-Shaw Cell flow (youtube.com, from </a:t>
            </a:r>
            <a:r>
              <a:rPr lang="en-US" dirty="0" err="1" smtClean="0"/>
              <a:t>gribeill</a:t>
            </a:r>
            <a:r>
              <a:rPr lang="en-US" dirty="0" smtClean="0"/>
              <a:t>, July 16, 2008),</a:t>
            </a:r>
          </a:p>
          <a:p>
            <a:pPr>
              <a:buNone/>
            </a:pPr>
            <a:r>
              <a:rPr lang="sk-SK" dirty="0" smtClean="0"/>
              <a:t>http://www.youtube.com/watch?v=Hazz2TFuLHk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/>
          <a:lstStyle/>
          <a:p>
            <a:r>
              <a:rPr lang="sk-SK" dirty="0" smtClean="0"/>
              <a:t>Literatúra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1435608" y="1371600"/>
            <a:ext cx="7498080" cy="54864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sk-SK" dirty="0" smtClean="0"/>
              <a:t> </a:t>
            </a:r>
            <a:r>
              <a:rPr lang="en-US" dirty="0" err="1" smtClean="0"/>
              <a:t>Zhilin</a:t>
            </a:r>
            <a:r>
              <a:rPr lang="en-US" dirty="0" smtClean="0"/>
              <a:t> Li. Movie II: </a:t>
            </a:r>
            <a:r>
              <a:rPr lang="en-US" dirty="0" err="1" smtClean="0"/>
              <a:t>Hele</a:t>
            </a:r>
            <a:r>
              <a:rPr lang="en-US" dirty="0" smtClean="0"/>
              <a:t>-Shaw Flow (North Carolina State University),</a:t>
            </a:r>
          </a:p>
          <a:p>
            <a:pPr>
              <a:buNone/>
            </a:pPr>
            <a:r>
              <a:rPr lang="sk-SK" dirty="0" smtClean="0"/>
              <a:t>http://www4.ncsu.edu/~zhilin/movie2.html</a:t>
            </a:r>
          </a:p>
          <a:p>
            <a:pPr>
              <a:buNone/>
            </a:pPr>
            <a:r>
              <a:rPr lang="sk-SK" dirty="0" smtClean="0"/>
              <a:t> </a:t>
            </a:r>
            <a:r>
              <a:rPr lang="sk-SK" dirty="0" err="1" smtClean="0"/>
              <a:t>Ljubinko</a:t>
            </a:r>
            <a:r>
              <a:rPr lang="sk-SK" dirty="0" smtClean="0"/>
              <a:t> </a:t>
            </a:r>
            <a:r>
              <a:rPr lang="sk-SK" dirty="0" err="1" smtClean="0"/>
              <a:t>Kondic</a:t>
            </a:r>
            <a:r>
              <a:rPr lang="sk-SK" dirty="0" smtClean="0"/>
              <a:t>, Peter </a:t>
            </a:r>
            <a:r>
              <a:rPr lang="sk-SK" dirty="0" err="1" smtClean="0"/>
              <a:t>Palffy-Muhoray</a:t>
            </a:r>
            <a:r>
              <a:rPr lang="sk-SK" dirty="0" smtClean="0"/>
              <a:t>, and Michael J. </a:t>
            </a:r>
            <a:r>
              <a:rPr lang="sk-SK" dirty="0" err="1" smtClean="0"/>
              <a:t>Shelley</a:t>
            </a:r>
            <a:r>
              <a:rPr lang="sk-SK" dirty="0" smtClean="0"/>
              <a:t>. </a:t>
            </a:r>
            <a:r>
              <a:rPr lang="sk-SK" dirty="0" err="1" smtClean="0"/>
              <a:t>Models</a:t>
            </a:r>
            <a:r>
              <a:rPr lang="sk-SK" dirty="0" smtClean="0"/>
              <a:t> of </a:t>
            </a:r>
            <a:r>
              <a:rPr lang="sk-SK" dirty="0" err="1" smtClean="0"/>
              <a:t>non-Newtonian</a:t>
            </a:r>
            <a:r>
              <a:rPr lang="sk-SK" dirty="0" smtClean="0"/>
              <a:t> </a:t>
            </a:r>
            <a:r>
              <a:rPr lang="sk-SK" dirty="0" err="1" smtClean="0"/>
              <a:t>Hele</a:t>
            </a:r>
            <a:r>
              <a:rPr lang="sk-SK" dirty="0" smtClean="0"/>
              <a:t>-</a:t>
            </a:r>
          </a:p>
          <a:p>
            <a:pPr>
              <a:buNone/>
            </a:pPr>
            <a:r>
              <a:rPr lang="sk-SK" dirty="0" err="1" smtClean="0"/>
              <a:t>Shaw</a:t>
            </a:r>
            <a:r>
              <a:rPr lang="sk-SK" dirty="0" smtClean="0"/>
              <a:t> </a:t>
            </a:r>
            <a:r>
              <a:rPr lang="sk-SK" dirty="0" err="1" smtClean="0"/>
              <a:t>flow</a:t>
            </a:r>
            <a:r>
              <a:rPr lang="sk-SK" dirty="0" smtClean="0"/>
              <a:t>. </a:t>
            </a:r>
            <a:r>
              <a:rPr lang="sk-SK" dirty="0" err="1" smtClean="0"/>
              <a:t>Phys</a:t>
            </a:r>
            <a:r>
              <a:rPr lang="sk-SK" dirty="0" smtClean="0"/>
              <a:t>. Rev. E 54, 5, R4536 (1996),</a:t>
            </a:r>
          </a:p>
          <a:p>
            <a:pPr>
              <a:buNone/>
            </a:pPr>
            <a:r>
              <a:rPr lang="sk-SK" dirty="0" smtClean="0"/>
              <a:t>http://math.nyu.edu/faculty/shelley/papers/KPS1996.pdf</a:t>
            </a:r>
          </a:p>
          <a:p>
            <a:pPr>
              <a:buNone/>
            </a:pPr>
            <a:r>
              <a:rPr lang="en-US" dirty="0" smtClean="0"/>
              <a:t> D. J. Acheson. Elementary fluid dynamics (Oxford University Press, 1990),</a:t>
            </a:r>
          </a:p>
          <a:p>
            <a:pPr>
              <a:buNone/>
            </a:pPr>
            <a:r>
              <a:rPr lang="sk-SK" dirty="0" smtClean="0"/>
              <a:t>http://books.google.com/books?id=GgC69-WUTs0C</a:t>
            </a:r>
          </a:p>
          <a:p>
            <a:pPr>
              <a:buNone/>
            </a:pPr>
            <a:r>
              <a:rPr lang="en-US" dirty="0" smtClean="0"/>
              <a:t> P. </a:t>
            </a:r>
            <a:r>
              <a:rPr lang="en-US" dirty="0" err="1" smtClean="0"/>
              <a:t>Wiegmann</a:t>
            </a:r>
            <a:r>
              <a:rPr lang="en-US" dirty="0" smtClean="0"/>
              <a:t>. </a:t>
            </a:r>
            <a:r>
              <a:rPr lang="en-US" dirty="0" err="1" smtClean="0"/>
              <a:t>Laplacian</a:t>
            </a:r>
            <a:r>
              <a:rPr lang="en-US" dirty="0" smtClean="0"/>
              <a:t> Growth (2004),</a:t>
            </a:r>
          </a:p>
          <a:p>
            <a:pPr>
              <a:buNone/>
            </a:pPr>
            <a:r>
              <a:rPr lang="sk-SK" dirty="0" smtClean="0"/>
              <a:t>http://www.physics.ubc.ca/pitp/archives/theory/2004talks/wiegmann.pdf</a:t>
            </a:r>
          </a:p>
          <a:p>
            <a:pPr>
              <a:buNone/>
            </a:pPr>
            <a:r>
              <a:rPr lang="en-US" dirty="0" smtClean="0"/>
              <a:t> G. </a:t>
            </a:r>
            <a:r>
              <a:rPr lang="en-US" dirty="0" err="1" smtClean="0"/>
              <a:t>Saffman</a:t>
            </a:r>
            <a:r>
              <a:rPr lang="en-US" dirty="0" smtClean="0"/>
              <a:t> and G. I. Taylor. The penetration of a fluid in a porous media or </a:t>
            </a:r>
            <a:r>
              <a:rPr lang="en-US" dirty="0" err="1" smtClean="0"/>
              <a:t>Hele</a:t>
            </a:r>
            <a:r>
              <a:rPr lang="en-US" dirty="0" smtClean="0"/>
              <a:t>-Shaw cell,</a:t>
            </a:r>
          </a:p>
          <a:p>
            <a:pPr>
              <a:buNone/>
            </a:pPr>
            <a:r>
              <a:rPr lang="sk-SK" dirty="0" err="1" smtClean="0"/>
              <a:t>containing</a:t>
            </a:r>
            <a:r>
              <a:rPr lang="sk-SK" dirty="0" smtClean="0"/>
              <a:t> a more </a:t>
            </a:r>
            <a:r>
              <a:rPr lang="sk-SK" dirty="0" err="1" smtClean="0"/>
              <a:t>viscous</a:t>
            </a:r>
            <a:r>
              <a:rPr lang="sk-SK" dirty="0" smtClean="0"/>
              <a:t> </a:t>
            </a:r>
            <a:r>
              <a:rPr lang="sk-SK" dirty="0" err="1" smtClean="0"/>
              <a:t>liquid</a:t>
            </a:r>
            <a:r>
              <a:rPr lang="sk-SK" dirty="0" smtClean="0"/>
              <a:t>. </a:t>
            </a:r>
            <a:r>
              <a:rPr lang="sk-SK" dirty="0" err="1" smtClean="0"/>
              <a:t>Proc</a:t>
            </a:r>
            <a:r>
              <a:rPr lang="sk-SK" dirty="0" smtClean="0"/>
              <a:t>. </a:t>
            </a:r>
            <a:r>
              <a:rPr lang="sk-SK" dirty="0" err="1" smtClean="0"/>
              <a:t>Royal</a:t>
            </a:r>
            <a:r>
              <a:rPr lang="sk-SK" dirty="0" smtClean="0"/>
              <a:t> Soc. A, 245, 312–329 (1958)</a:t>
            </a:r>
          </a:p>
          <a:p>
            <a:pPr>
              <a:buNone/>
            </a:pPr>
            <a:r>
              <a:rPr lang="en-US" dirty="0" smtClean="0"/>
              <a:t> A. Linder, D. </a:t>
            </a:r>
            <a:r>
              <a:rPr lang="en-US" dirty="0" err="1" smtClean="0"/>
              <a:t>Derks</a:t>
            </a:r>
            <a:r>
              <a:rPr lang="en-US" dirty="0" smtClean="0"/>
              <a:t>, and M. J. Shelly. Stretch flow of thin layers of Newtonian liquids: Fingering</a:t>
            </a:r>
          </a:p>
          <a:p>
            <a:pPr>
              <a:buNone/>
            </a:pPr>
            <a:r>
              <a:rPr lang="en-US" dirty="0" smtClean="0"/>
              <a:t>patterns and lifting forces. Phys. Fluids 17, 072107 (2005),</a:t>
            </a:r>
          </a:p>
          <a:p>
            <a:pPr>
              <a:buNone/>
            </a:pPr>
            <a:r>
              <a:rPr lang="sk-SK" dirty="0" smtClean="0"/>
              <a:t>http://www.math.nyu.edu/faculty/shelley/papers/LDS2005.pdf</a:t>
            </a:r>
          </a:p>
          <a:p>
            <a:pPr>
              <a:buNone/>
            </a:pPr>
            <a:r>
              <a:rPr lang="ru-RU" dirty="0" smtClean="0"/>
              <a:t> Л. М. Мартюшев, А. И. Бирзина. Морфологическая устойчивость межфазной границы при</a:t>
            </a:r>
          </a:p>
          <a:p>
            <a:pPr>
              <a:buNone/>
            </a:pPr>
            <a:r>
              <a:rPr lang="ru-RU" dirty="0" smtClean="0"/>
              <a:t>вытеснении жидкости в ячейке Хеле-Шоу. Письма в ЖТФ, 34 (5), 71–78 (2008),</a:t>
            </a:r>
          </a:p>
          <a:p>
            <a:pPr>
              <a:buNone/>
            </a:pPr>
            <a:r>
              <a:rPr lang="sk-SK" dirty="0" smtClean="0"/>
              <a:t>http://journals.ioffe.ru/pjtf/2008/05/p71-78.pdf</a:t>
            </a:r>
          </a:p>
          <a:p>
            <a:pPr>
              <a:buNone/>
            </a:pPr>
            <a:r>
              <a:rPr lang="en-US" dirty="0" smtClean="0"/>
              <a:t> L. M. </a:t>
            </a:r>
            <a:r>
              <a:rPr lang="en-US" dirty="0" err="1" smtClean="0"/>
              <a:t>Martyushev</a:t>
            </a:r>
            <a:r>
              <a:rPr lang="en-US" dirty="0" smtClean="0"/>
              <a:t> and A. I. </a:t>
            </a:r>
            <a:r>
              <a:rPr lang="en-US" dirty="0" err="1" smtClean="0"/>
              <a:t>Birzina</a:t>
            </a:r>
            <a:r>
              <a:rPr lang="en-US" dirty="0" smtClean="0"/>
              <a:t>. </a:t>
            </a:r>
            <a:r>
              <a:rPr lang="en-US" dirty="0" err="1" smtClean="0"/>
              <a:t>Specifiс</a:t>
            </a:r>
            <a:r>
              <a:rPr lang="en-US" dirty="0" smtClean="0"/>
              <a:t> features of the loss of stability during radial</a:t>
            </a:r>
          </a:p>
          <a:p>
            <a:pPr>
              <a:buNone/>
            </a:pPr>
            <a:r>
              <a:rPr lang="en-US" dirty="0" smtClean="0"/>
              <a:t>displacement of fluid in the </a:t>
            </a:r>
            <a:r>
              <a:rPr lang="en-US" dirty="0" err="1" smtClean="0"/>
              <a:t>Hele</a:t>
            </a:r>
            <a:r>
              <a:rPr lang="en-US" dirty="0" smtClean="0"/>
              <a:t>-Shaw cell. J. Phys.: </a:t>
            </a:r>
            <a:r>
              <a:rPr lang="en-US" dirty="0" err="1" smtClean="0"/>
              <a:t>Condens</a:t>
            </a:r>
            <a:r>
              <a:rPr lang="en-US" dirty="0" smtClean="0"/>
              <a:t>. Matter 20, 045201 (2008)</a:t>
            </a:r>
          </a:p>
          <a:p>
            <a:pPr>
              <a:buNone/>
            </a:pPr>
            <a:r>
              <a:rPr lang="en-US" dirty="0" smtClean="0"/>
              <a:t> L. M. </a:t>
            </a:r>
            <a:r>
              <a:rPr lang="en-US" dirty="0" err="1" smtClean="0"/>
              <a:t>Martyushev</a:t>
            </a:r>
            <a:r>
              <a:rPr lang="en-US" dirty="0" smtClean="0"/>
              <a:t> and A. I. </a:t>
            </a:r>
            <a:r>
              <a:rPr lang="en-US" dirty="0" err="1" smtClean="0"/>
              <a:t>Birzina</a:t>
            </a:r>
            <a:r>
              <a:rPr lang="en-US" dirty="0" smtClean="0"/>
              <a:t>. Entropy production and stability during radial displacement of</a:t>
            </a:r>
          </a:p>
          <a:p>
            <a:pPr>
              <a:buNone/>
            </a:pPr>
            <a:r>
              <a:rPr lang="sk-SK" dirty="0" smtClean="0"/>
              <a:t>fluid in </a:t>
            </a:r>
            <a:r>
              <a:rPr lang="sk-SK" dirty="0" err="1" smtClean="0"/>
              <a:t>Hele-Shaw</a:t>
            </a:r>
            <a:r>
              <a:rPr lang="sk-SK" dirty="0" smtClean="0"/>
              <a:t> </a:t>
            </a:r>
            <a:r>
              <a:rPr lang="sk-SK" dirty="0" err="1" smtClean="0"/>
              <a:t>cell</a:t>
            </a:r>
            <a:r>
              <a:rPr lang="sk-SK" dirty="0" smtClean="0"/>
              <a:t>. J. </a:t>
            </a:r>
            <a:r>
              <a:rPr lang="sk-SK" dirty="0" err="1" smtClean="0"/>
              <a:t>Phys</a:t>
            </a:r>
            <a:r>
              <a:rPr lang="sk-SK" dirty="0" smtClean="0"/>
              <a:t>.: </a:t>
            </a:r>
            <a:r>
              <a:rPr lang="sk-SK" dirty="0" err="1" smtClean="0"/>
              <a:t>Condens</a:t>
            </a:r>
            <a:r>
              <a:rPr lang="sk-SK" dirty="0" smtClean="0"/>
              <a:t>. </a:t>
            </a:r>
            <a:r>
              <a:rPr lang="sk-SK" dirty="0" err="1" smtClean="0"/>
              <a:t>Matter</a:t>
            </a:r>
            <a:r>
              <a:rPr lang="sk-SK" dirty="0" smtClean="0"/>
              <a:t> 20, 465102 (2008)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Čo máme vidieť?</a:t>
            </a:r>
            <a:endParaRPr lang="sk-SK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7499350" cy="381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Čo máme vidieť?</a:t>
            </a:r>
            <a:endParaRPr lang="sk-SK" dirty="0"/>
          </a:p>
        </p:txBody>
      </p:sp>
      <p:pic>
        <p:nvPicPr>
          <p:cNvPr id="5" name="Hele-Shaw Cell flow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05000" y="1676400"/>
            <a:ext cx="5943600" cy="44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cs typeface="Arial" pitchFamily="34" charset="0"/>
              </a:rPr>
              <a:t>Dobre známy jav </a:t>
            </a:r>
            <a:r>
              <a:rPr lang="sk-SK" dirty="0" smtClean="0">
                <a:cs typeface="Arial" pitchFamily="34" charset="0"/>
                <a:sym typeface="Wingdings" pitchFamily="2" charset="2"/>
              </a:rPr>
              <a:t></a:t>
            </a:r>
            <a:endParaRPr lang="sk-SK" dirty="0">
              <a:cs typeface="Arial" pitchFamily="34" charset="0"/>
            </a:endParaRPr>
          </a:p>
        </p:txBody>
      </p:sp>
      <p:sp>
        <p:nvSpPr>
          <p:cNvPr id="11" name="Zástupný symbol obsahu 10"/>
          <p:cNvSpPr>
            <a:spLocks noGrp="1"/>
          </p:cNvSpPr>
          <p:nvPr>
            <p:ph idx="1"/>
          </p:nvPr>
        </p:nvSpPr>
        <p:spPr>
          <a:xfrm>
            <a:off x="1435608" y="2209800"/>
            <a:ext cx="7498080" cy="4038600"/>
          </a:xfrm>
        </p:spPr>
        <p:txBody>
          <a:bodyPr/>
          <a:lstStyle/>
          <a:p>
            <a:r>
              <a:rPr lang="sk-SK" b="1" dirty="0" err="1" smtClean="0"/>
              <a:t>Hele-Shaw</a:t>
            </a:r>
            <a:r>
              <a:rPr lang="sk-SK" b="1" dirty="0" smtClean="0"/>
              <a:t> </a:t>
            </a:r>
            <a:r>
              <a:rPr lang="sk-SK" b="1" dirty="0" err="1" smtClean="0"/>
              <a:t>Cell</a:t>
            </a:r>
            <a:r>
              <a:rPr lang="sk-SK" b="1" dirty="0" smtClean="0"/>
              <a:t> </a:t>
            </a:r>
            <a:r>
              <a:rPr lang="sk-SK" b="1" dirty="0" err="1" smtClean="0"/>
              <a:t>flow</a:t>
            </a:r>
            <a:endParaRPr lang="sk-SK" b="1" dirty="0" smtClean="0"/>
          </a:p>
          <a:p>
            <a:r>
              <a:rPr lang="sk-SK" dirty="0" err="1" smtClean="0"/>
              <a:t>Saffman-Taylor</a:t>
            </a:r>
            <a:r>
              <a:rPr lang="sk-SK" dirty="0" smtClean="0"/>
              <a:t> </a:t>
            </a:r>
            <a:r>
              <a:rPr lang="sk-SK" dirty="0" err="1" smtClean="0"/>
              <a:t>instability</a:t>
            </a:r>
            <a:endParaRPr lang="sk-SK" dirty="0" smtClean="0"/>
          </a:p>
          <a:p>
            <a:r>
              <a:rPr lang="sk-SK" dirty="0" err="1" smtClean="0"/>
              <a:t>viscous</a:t>
            </a:r>
            <a:r>
              <a:rPr lang="sk-SK" dirty="0" smtClean="0"/>
              <a:t> </a:t>
            </a:r>
            <a:r>
              <a:rPr lang="sk-SK" dirty="0" err="1" smtClean="0"/>
              <a:t>fingering</a:t>
            </a:r>
            <a:endParaRPr lang="sk-SK" dirty="0" smtClean="0"/>
          </a:p>
          <a:p>
            <a:r>
              <a:rPr lang="sk-SK" dirty="0" err="1" smtClean="0"/>
              <a:t>Darcy</a:t>
            </a:r>
            <a:r>
              <a:rPr lang="sk-SK" dirty="0" smtClean="0"/>
              <a:t> </a:t>
            </a:r>
            <a:r>
              <a:rPr lang="sk-SK" dirty="0" err="1" smtClean="0"/>
              <a:t>law</a:t>
            </a:r>
            <a:endParaRPr lang="sk-SK" dirty="0" smtClean="0"/>
          </a:p>
          <a:p>
            <a:r>
              <a:rPr lang="sk-SK" dirty="0" err="1" smtClean="0"/>
              <a:t>Laplace</a:t>
            </a:r>
            <a:r>
              <a:rPr lang="sk-SK" dirty="0" smtClean="0"/>
              <a:t> </a:t>
            </a:r>
            <a:r>
              <a:rPr lang="sk-SK" dirty="0" err="1" smtClean="0"/>
              <a:t>growth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Prečo vzniká nestabilita?</a:t>
            </a:r>
            <a:endParaRPr lang="sk-SK" dirty="0"/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err="1" smtClean="0"/>
              <a:t>Darcyho</a:t>
            </a:r>
            <a:r>
              <a:rPr lang="sk-SK" dirty="0" smtClean="0"/>
              <a:t> zákon – prúdenie viskóznych kvapalín v poréznom (obecne brániacom prúdeniu) prostredí</a:t>
            </a:r>
          </a:p>
          <a:p>
            <a:r>
              <a:rPr lang="sk-SK" dirty="0" smtClean="0"/>
              <a:t>Prúdenie podzemných vôd</a:t>
            </a:r>
          </a:p>
          <a:p>
            <a:r>
              <a:rPr lang="sk-SK" dirty="0" smtClean="0"/>
              <a:t>Aj pre prúdenie medzi platňami</a:t>
            </a:r>
          </a:p>
          <a:p>
            <a:endParaRPr lang="sk-SK" dirty="0" smtClean="0"/>
          </a:p>
          <a:p>
            <a:pPr algn="ctr">
              <a:buNone/>
            </a:pP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= -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k-SK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/(12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sk-SK" dirty="0" err="1" smtClean="0">
                <a:latin typeface="Times New Roman" pitchFamily="18" charset="0"/>
                <a:cs typeface="Times New Roman" pitchFamily="18" charset="0"/>
              </a:rPr>
              <a:t>grad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i="1" dirty="0" smtClean="0">
                <a:latin typeface="Times New Roman" pitchFamily="18" charset="0"/>
                <a:cs typeface="Times New Roman" pitchFamily="18" charset="0"/>
              </a:rPr>
              <a:t>p</a:t>
            </a:r>
          </a:p>
          <a:p>
            <a:pPr algn="ctr">
              <a:buNone/>
            </a:pPr>
            <a:endParaRPr lang="sk-SK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i="1" dirty="0" smtClean="0">
                <a:latin typeface="Calibri"/>
                <a:cs typeface="Calibri"/>
              </a:rPr>
              <a:t>v – </a:t>
            </a:r>
            <a:r>
              <a:rPr lang="sk-SK" dirty="0" smtClean="0">
                <a:latin typeface="Calibri"/>
                <a:cs typeface="Calibri"/>
              </a:rPr>
              <a:t>rýchlosť</a:t>
            </a:r>
            <a:r>
              <a:rPr lang="sk-SK" i="1" dirty="0" smtClean="0">
                <a:latin typeface="Calibri"/>
                <a:cs typeface="Calibri"/>
              </a:rPr>
              <a:t>, p – </a:t>
            </a:r>
            <a:r>
              <a:rPr lang="sk-SK" dirty="0" smtClean="0">
                <a:latin typeface="Calibri"/>
                <a:cs typeface="Calibri"/>
              </a:rPr>
              <a:t>tlak</a:t>
            </a:r>
            <a:r>
              <a:rPr lang="sk-SK" i="1" dirty="0" smtClean="0">
                <a:latin typeface="Calibri"/>
                <a:cs typeface="Calibri"/>
              </a:rPr>
              <a:t>, </a:t>
            </a:r>
            <a:r>
              <a:rPr lang="el-GR" i="1" dirty="0" smtClean="0">
                <a:latin typeface="Calibri"/>
                <a:cs typeface="Calibri"/>
              </a:rPr>
              <a:t>μ</a:t>
            </a:r>
            <a:r>
              <a:rPr lang="sk-SK" i="1" dirty="0" smtClean="0">
                <a:latin typeface="Calibri"/>
                <a:cs typeface="Calibri"/>
              </a:rPr>
              <a:t> – </a:t>
            </a:r>
            <a:r>
              <a:rPr lang="sk-SK" dirty="0" smtClean="0">
                <a:latin typeface="Calibri"/>
                <a:cs typeface="Calibri"/>
              </a:rPr>
              <a:t>viskozita, </a:t>
            </a:r>
            <a:r>
              <a:rPr lang="sk-SK" i="1" dirty="0" smtClean="0">
                <a:latin typeface="Calibri"/>
                <a:cs typeface="Calibri"/>
              </a:rPr>
              <a:t>b</a:t>
            </a:r>
            <a:r>
              <a:rPr lang="sk-SK" dirty="0" smtClean="0">
                <a:latin typeface="Calibri"/>
                <a:cs typeface="Calibri"/>
              </a:rPr>
              <a:t> – vzdialenosť platní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Prečo vzniká nestabilita?</a:t>
            </a:r>
            <a:endParaRPr lang="sk-SK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829" t="38253" r="22608" b="7529"/>
          <a:stretch>
            <a:fillRect/>
          </a:stretch>
        </p:blipFill>
        <p:spPr bwMode="auto">
          <a:xfrm>
            <a:off x="1676400" y="1447800"/>
            <a:ext cx="6096000" cy="522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Prečo vzniká nestabilita?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Nestabilita vzniká iba vtedy, ak vstrekovaná kvapalina má menšiu viskozitu, než druhá – napríklad vstrekovať </a:t>
            </a:r>
            <a:r>
              <a:rPr lang="sk-SK" dirty="0" smtClean="0">
                <a:solidFill>
                  <a:srgbClr val="0070C0"/>
                </a:solidFill>
              </a:rPr>
              <a:t>vodu do glycerínu</a:t>
            </a:r>
          </a:p>
          <a:p>
            <a:r>
              <a:rPr lang="sk-SK" dirty="0" smtClean="0"/>
              <a:t>Pri opačnej konfigurácii – kvapalina sa iba rozlieva do kruhu</a:t>
            </a:r>
          </a:p>
          <a:p>
            <a:r>
              <a:rPr lang="sk-SK" dirty="0" smtClean="0"/>
              <a:t>Vstrekovať možno aj vzduch?</a:t>
            </a:r>
          </a:p>
          <a:p>
            <a:r>
              <a:rPr lang="sk-SK" dirty="0" smtClean="0"/>
              <a:t>Bude to fungovať aj pri málo viskóznych kvapalinách?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Dôležitý parameter - tlak</a:t>
            </a:r>
            <a:endParaRPr lang="sk-SK" dirty="0"/>
          </a:p>
        </p:txBody>
      </p:sp>
      <p:sp>
        <p:nvSpPr>
          <p:cNvPr id="4" name="Zástupný symbol obsahu 7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>
            <a:normAutofit/>
          </a:bodyPr>
          <a:lstStyle/>
          <a:p>
            <a:r>
              <a:rPr lang="sk-SK" dirty="0" smtClean="0"/>
              <a:t>Tlak určuje rýchlosť prúdenia</a:t>
            </a:r>
          </a:p>
          <a:p>
            <a:r>
              <a:rPr lang="sk-SK" dirty="0" smtClean="0"/>
              <a:t>Zdroj tlaku – zdroj kvapaliny, napr. injekčná striekačka</a:t>
            </a:r>
          </a:p>
          <a:p>
            <a:r>
              <a:rPr lang="sk-SK" dirty="0" smtClean="0"/>
              <a:t>Na zakrivenom povrchu – aj tlak od povrchového napätia</a:t>
            </a:r>
          </a:p>
          <a:p>
            <a:endParaRPr lang="sk-SK" dirty="0"/>
          </a:p>
        </p:txBody>
      </p:sp>
      <p:pic>
        <p:nvPicPr>
          <p:cNvPr id="20482" name="Picture 2" descr="http://www.student.math.uwaterloo.ca/~amat361/images/fluid%20mechanics/surface%20gravity/image-surface_ten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038600"/>
            <a:ext cx="4114800" cy="2611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Je dôležité povrchové napätie?</a:t>
            </a:r>
            <a:endParaRPr lang="sk-SK" dirty="0"/>
          </a:p>
        </p:txBody>
      </p:sp>
      <p:pic>
        <p:nvPicPr>
          <p:cNvPr id="1945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475" t="41867" r="56139" b="14758"/>
          <a:stretch>
            <a:fillRect/>
          </a:stretch>
        </p:blipFill>
        <p:spPr bwMode="auto">
          <a:xfrm>
            <a:off x="1905000" y="13716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Rovná spojovacia šípka 8"/>
          <p:cNvCxnSpPr/>
          <p:nvPr/>
        </p:nvCxnSpPr>
        <p:spPr>
          <a:xfrm>
            <a:off x="2667000" y="24384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l="30674" t="25000" r="30673" b="52083"/>
          <a:stretch>
            <a:fillRect/>
          </a:stretch>
        </p:blipFill>
        <p:spPr bwMode="auto">
          <a:xfrm>
            <a:off x="4724400" y="5029200"/>
            <a:ext cx="3886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novrat">
  <a:themeElements>
    <a:clrScheme name="Sl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1433</TotalTime>
  <Words>984</Words>
  <Application>Microsoft Office PowerPoint</Application>
  <PresentationFormat>Prezentácia na obrazovke (4:3)</PresentationFormat>
  <Paragraphs>97</Paragraphs>
  <Slides>16</Slides>
  <Notes>1</Notes>
  <HiddenSlides>0</HiddenSlides>
  <MMClips>1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Slnovrat</vt:lpstr>
      <vt:lpstr>11. Ploché prúdenie</vt:lpstr>
      <vt:lpstr>Čo máme vidieť?</vt:lpstr>
      <vt:lpstr>Čo máme vidieť?</vt:lpstr>
      <vt:lpstr>Dobre známy jav </vt:lpstr>
      <vt:lpstr>Prečo vzniká nestabilita?</vt:lpstr>
      <vt:lpstr>Prečo vzniká nestabilita?</vt:lpstr>
      <vt:lpstr>Prečo vzniká nestabilita?</vt:lpstr>
      <vt:lpstr>Dôležitý parameter - tlak</vt:lpstr>
      <vt:lpstr>Je dôležité povrchové napätie?</vt:lpstr>
      <vt:lpstr>Je dôležité povrchové napätie?</vt:lpstr>
      <vt:lpstr>Dokážeme to vypočítať?</vt:lpstr>
      <vt:lpstr>Ďalšie zaujímavé otázky</vt:lpstr>
      <vt:lpstr>Ako robiť experimenty</vt:lpstr>
      <vt:lpstr>Ako robiť experimenty</vt:lpstr>
      <vt:lpstr>Literatúra</vt:lpstr>
      <vt:lpstr>Literatúra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 Ploché prúdenie</dc:title>
  <dc:creator>kundracik</dc:creator>
  <cp:lastModifiedBy>kundracik</cp:lastModifiedBy>
  <cp:revision>36</cp:revision>
  <dcterms:created xsi:type="dcterms:W3CDTF">2011-10-16T18:44:26Z</dcterms:created>
  <dcterms:modified xsi:type="dcterms:W3CDTF">2011-10-20T06:10:47Z</dcterms:modified>
</cp:coreProperties>
</file>